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1" r:id="rId5"/>
    <p:sldId id="272" r:id="rId6"/>
    <p:sldId id="273" r:id="rId7"/>
    <p:sldId id="269" r:id="rId8"/>
    <p:sldId id="274" r:id="rId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40" userDrawn="1">
          <p15:clr>
            <a:srgbClr val="A4A3A4"/>
          </p15:clr>
        </p15:guide>
        <p15:guide id="4" orient="horz" pos="166" userDrawn="1">
          <p15:clr>
            <a:srgbClr val="A4A3A4"/>
          </p15:clr>
        </p15:guide>
        <p15:guide id="5" orient="horz" pos="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4"/>
    <p:restoredTop sz="94694"/>
  </p:normalViewPr>
  <p:slideViewPr>
    <p:cSldViewPr snapToGrid="0">
      <p:cViewPr varScale="1">
        <p:scale>
          <a:sx n="108" d="100"/>
          <a:sy n="108" d="100"/>
        </p:scale>
        <p:origin x="1138" y="62"/>
      </p:cViewPr>
      <p:guideLst>
        <p:guide orient="horz" pos="1620"/>
        <p:guide pos="2880"/>
        <p:guide orient="horz" pos="440"/>
        <p:guide orient="horz" pos="166"/>
        <p:guide orient="horz" pos="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9F486-8779-4226-9754-0487B2A571E5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BD62-7B59-49A9-AC78-A8B0314E9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289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2672-60BE-4C6A-B8B5-79B6B690AC87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4D4F-74CC-4FCC-86B8-7AB8BB9159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455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2018-2020 – Final pandèmia (nou recurs) – </a:t>
            </a:r>
            <a:r>
              <a:rPr lang="ca-ES" dirty="0" err="1"/>
              <a:t>ApS</a:t>
            </a:r>
            <a:r>
              <a:rPr lang="ca-ES" dirty="0"/>
              <a:t> + </a:t>
            </a:r>
            <a:r>
              <a:rPr lang="ca-ES" dirty="0" err="1"/>
              <a:t>TICs</a:t>
            </a:r>
            <a:r>
              <a:rPr lang="ca-ES" dirty="0"/>
              <a:t> +  Ambientalització + Alumnes 1er i 5è Curs del Grau de Farmàcia</a:t>
            </a:r>
          </a:p>
        </p:txBody>
      </p:sp>
      <p:sp>
        <p:nvSpPr>
          <p:cNvPr id="4" name="Contenidor de capçaler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4D4F-74CC-4FCC-86B8-7AB8BB91590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8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7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1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5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1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43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7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E666-E25B-4093-911D-C90EBEE992F2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baf.org/wp-content/uploads/2018/10/20181025_114049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gcGKGtwC8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5A01A60-CD46-0C45-A7EF-51757EDA5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74" y="389460"/>
            <a:ext cx="2553711" cy="5872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FD88A78-B90F-0F4A-8CD8-1967633B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5" y="263525"/>
            <a:ext cx="1368116" cy="8480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38E20E-2790-1242-ADDE-51400EA0DC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6"/>
          <a:stretch/>
        </p:blipFill>
        <p:spPr>
          <a:xfrm>
            <a:off x="3472164" y="366797"/>
            <a:ext cx="1287181" cy="3224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C01D45-679B-5F46-B72C-69337C9A6E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>
          <a:xfrm>
            <a:off x="1970557" y="381198"/>
            <a:ext cx="1287181" cy="647015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38AA1FBB-F6C5-DC4E-B27B-7E45AB9E768B}"/>
              </a:ext>
            </a:extLst>
          </p:cNvPr>
          <p:cNvSpPr txBox="1">
            <a:spLocks/>
          </p:cNvSpPr>
          <p:nvPr/>
        </p:nvSpPr>
        <p:spPr>
          <a:xfrm>
            <a:off x="537974" y="2038342"/>
            <a:ext cx="8193552" cy="53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12800" b="1" dirty="0"/>
              <a:t>El </a:t>
            </a:r>
            <a:r>
              <a:rPr lang="es-ES_tradnl" sz="12800" b="1" dirty="0" err="1"/>
              <a:t>Jardí</a:t>
            </a:r>
            <a:r>
              <a:rPr lang="es-ES_tradnl" sz="12800" b="1" dirty="0"/>
              <a:t> de la </a:t>
            </a:r>
            <a:r>
              <a:rPr lang="es-ES_tradnl" sz="12800" b="1" dirty="0" err="1"/>
              <a:t>Facultat</a:t>
            </a:r>
            <a:r>
              <a:rPr lang="es-ES_tradnl" sz="12800" b="1" dirty="0"/>
              <a:t> de </a:t>
            </a:r>
            <a:r>
              <a:rPr lang="es-ES_tradnl" sz="12800" b="1" dirty="0" err="1"/>
              <a:t>Farmàcia</a:t>
            </a:r>
            <a:r>
              <a:rPr lang="es-ES_tradnl" sz="12800" b="1" dirty="0"/>
              <a:t> i </a:t>
            </a:r>
            <a:r>
              <a:rPr lang="es-ES_tradnl" sz="12800" b="1" dirty="0" err="1"/>
              <a:t>Ciències</a:t>
            </a:r>
            <a:r>
              <a:rPr lang="es-ES_tradnl" sz="12800" b="1" dirty="0"/>
              <a:t> de </a:t>
            </a:r>
            <a:r>
              <a:rPr lang="es-ES_tradnl" sz="12800" b="1" dirty="0" err="1"/>
              <a:t>l’Alimentació</a:t>
            </a:r>
            <a:r>
              <a:rPr lang="es-ES_tradnl" sz="12800" b="1" dirty="0"/>
              <a:t>, un </a:t>
            </a:r>
            <a:r>
              <a:rPr lang="es-ES_tradnl" sz="12800" b="1" dirty="0" err="1"/>
              <a:t>nou</a:t>
            </a:r>
            <a:r>
              <a:rPr lang="es-ES_tradnl" sz="12800" b="1" dirty="0"/>
              <a:t> </a:t>
            </a:r>
            <a:r>
              <a:rPr lang="es-ES_tradnl" sz="12800" b="1" dirty="0" err="1"/>
              <a:t>espai</a:t>
            </a:r>
            <a:r>
              <a:rPr lang="es-ES_tradnl" sz="12800" b="1" dirty="0"/>
              <a:t> </a:t>
            </a:r>
            <a:r>
              <a:rPr lang="es-ES_tradnl" sz="12800" b="1" dirty="0" err="1"/>
              <a:t>d’aprenentatge</a:t>
            </a:r>
            <a:endParaRPr lang="es-ES_tradnl" sz="12800" b="1" dirty="0"/>
          </a:p>
          <a:p>
            <a:pPr lvl="0" algn="l"/>
            <a:endParaRPr lang="es-ES_tradnl" sz="128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ca-ES" sz="128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E671C-5C0E-4CB7-B954-4C1A6E69B5C1}"/>
              </a:ext>
            </a:extLst>
          </p:cNvPr>
          <p:cNvSpPr/>
          <p:nvPr/>
        </p:nvSpPr>
        <p:spPr>
          <a:xfrm>
            <a:off x="1858570" y="2879637"/>
            <a:ext cx="852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latin typeface="+mj-lt"/>
              </a:rPr>
              <a:t>Carles </a:t>
            </a:r>
            <a:r>
              <a:rPr lang="ca-ES" b="1" dirty="0" err="1">
                <a:latin typeface="+mj-lt"/>
              </a:rPr>
              <a:t>Benedí</a:t>
            </a:r>
            <a:r>
              <a:rPr lang="ca-ES" b="1" dirty="0">
                <a:latin typeface="+mj-lt"/>
              </a:rPr>
              <a:t>, Maria Bosch, Joan Simon, Cèsar Blanché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6CFB25FD-8260-41DC-B56B-8BFED2ADA34A}"/>
              </a:ext>
            </a:extLst>
          </p:cNvPr>
          <p:cNvSpPr txBox="1"/>
          <p:nvPr/>
        </p:nvSpPr>
        <p:spPr>
          <a:xfrm flipH="1">
            <a:off x="6120454" y="926866"/>
            <a:ext cx="32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SO 2.2     29 de juny de 2021</a:t>
            </a: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7DE11636-233D-4B88-9BA6-FC8256AB3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/>
          <a:stretch/>
        </p:blipFill>
        <p:spPr>
          <a:xfrm>
            <a:off x="1601116" y="3415489"/>
            <a:ext cx="6148069" cy="1602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CDDDC8-C9B5-4519-BA52-8ABACD1111E5}"/>
              </a:ext>
            </a:extLst>
          </p:cNvPr>
          <p:cNvSpPr/>
          <p:nvPr/>
        </p:nvSpPr>
        <p:spPr>
          <a:xfrm>
            <a:off x="3257738" y="2346229"/>
            <a:ext cx="2602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 RIMDA 2018PID-UB/034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15357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5A01A60-CD46-0C45-A7EF-51757EDA5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74" y="389460"/>
            <a:ext cx="2553711" cy="5872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FD88A78-B90F-0F4A-8CD8-1967633B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5" y="263525"/>
            <a:ext cx="1368116" cy="8480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38E20E-2790-1242-ADDE-51400EA0DC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6"/>
          <a:stretch/>
        </p:blipFill>
        <p:spPr>
          <a:xfrm>
            <a:off x="3472164" y="366797"/>
            <a:ext cx="1287181" cy="3224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C01D45-679B-5F46-B72C-69337C9A6E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>
          <a:xfrm>
            <a:off x="1970557" y="381198"/>
            <a:ext cx="1287181" cy="647015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38AA1FBB-F6C5-DC4E-B27B-7E45AB9E768B}"/>
              </a:ext>
            </a:extLst>
          </p:cNvPr>
          <p:cNvSpPr txBox="1">
            <a:spLocks/>
          </p:cNvSpPr>
          <p:nvPr/>
        </p:nvSpPr>
        <p:spPr>
          <a:xfrm>
            <a:off x="287215" y="2818063"/>
            <a:ext cx="8193552" cy="53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7200" b="1" dirty="0">
                <a:solidFill>
                  <a:srgbClr val="0070C0"/>
                </a:solidFill>
              </a:rPr>
              <a:t>OBJECTIUS DEL PROJECTE </a:t>
            </a:r>
          </a:p>
          <a:p>
            <a:pPr algn="just"/>
            <a:r>
              <a:rPr lang="ca-ES" sz="5600" b="1" dirty="0"/>
              <a:t>“Innovació en l’ambientalització curricular de la Botànica en el grau de Farmàcia: Jardins per a la Salut” </a:t>
            </a:r>
          </a:p>
          <a:p>
            <a:pPr algn="just"/>
            <a:r>
              <a:rPr lang="ca-ES" sz="5600" dirty="0"/>
              <a:t>(RIMDA 2018PID-UB/034)</a:t>
            </a:r>
          </a:p>
          <a:p>
            <a:pPr algn="just"/>
            <a:endParaRPr lang="ca-ES" sz="7200" dirty="0"/>
          </a:p>
          <a:p>
            <a:pPr lvl="0" algn="just"/>
            <a:r>
              <a:rPr lang="ca-ES" sz="7200" dirty="0">
                <a:solidFill>
                  <a:srgbClr val="0070C0"/>
                </a:solidFill>
              </a:rPr>
              <a:t>En relació a les competències especifiques:</a:t>
            </a:r>
          </a:p>
          <a:p>
            <a:pPr lvl="0" algn="just"/>
            <a:r>
              <a:rPr lang="ca-ES" sz="4800" dirty="0"/>
              <a:t>Millorar la comprensió de l’organografia botànica vegetativa i reproductora als estudiants de Botànica mitjançant l’ús de les plantes del jardí de la Facultat.</a:t>
            </a:r>
          </a:p>
          <a:p>
            <a:pPr lvl="0" algn="just"/>
            <a:r>
              <a:rPr lang="ca-ES" sz="4800" dirty="0"/>
              <a:t>Elaborar un glossari il·lustrat d’organografia vegetal per part dels estudiats amb imatges de les plantes del jardí</a:t>
            </a:r>
          </a:p>
          <a:p>
            <a:pPr lvl="0" algn="just"/>
            <a:r>
              <a:rPr lang="ca-ES" sz="4800" dirty="0"/>
              <a:t>Elaboració d’un itinerari botànic guiat del jardí de la Facultat, com a recurs docent i obert a tota la comunitat.</a:t>
            </a:r>
          </a:p>
          <a:p>
            <a:pPr lvl="0" algn="just"/>
            <a:r>
              <a:rPr lang="ca-ES" sz="4800" dirty="0"/>
              <a:t>Promoure l’ús adequat de la terminologia en morfologia</a:t>
            </a:r>
          </a:p>
          <a:p>
            <a:pPr lvl="0" algn="just"/>
            <a:r>
              <a:rPr lang="ca-ES" sz="4800" dirty="0"/>
              <a:t>Cercar utilitzar i integrar la informació botànica de referència</a:t>
            </a:r>
          </a:p>
          <a:p>
            <a:pPr lvl="0" algn="just"/>
            <a:r>
              <a:rPr lang="ca-ES" sz="4800" dirty="0"/>
              <a:t>Dissenyar un  itinerari formatiu en els espais verds de la Facultat en el marc de </a:t>
            </a:r>
            <a:r>
              <a:rPr lang="ca-ES" sz="4800" dirty="0" err="1"/>
              <a:t>l’ApS</a:t>
            </a:r>
            <a:r>
              <a:rPr lang="ca-ES" sz="4800" dirty="0"/>
              <a:t>.</a:t>
            </a:r>
          </a:p>
          <a:p>
            <a:pPr lvl="0" algn="just"/>
            <a:r>
              <a:rPr lang="ca-ES" sz="4800" dirty="0"/>
              <a:t>Fomentar l’aprenentatge autònom i col·laboratiu en les assignatures de Botànica del grau</a:t>
            </a:r>
          </a:p>
          <a:p>
            <a:pPr algn="just"/>
            <a:r>
              <a:rPr lang="ca-ES" sz="5600" dirty="0"/>
              <a:t> </a:t>
            </a:r>
            <a:endParaRPr lang="ca-ES" sz="5600" dirty="0">
              <a:solidFill>
                <a:srgbClr val="0070C0"/>
              </a:solidFill>
            </a:endParaRPr>
          </a:p>
          <a:p>
            <a:pPr lvl="0" algn="just"/>
            <a:r>
              <a:rPr lang="ca-ES" sz="7200" dirty="0">
                <a:solidFill>
                  <a:srgbClr val="0070C0"/>
                </a:solidFill>
              </a:rPr>
              <a:t>En relació a competències transversals:</a:t>
            </a:r>
          </a:p>
          <a:p>
            <a:pPr lvl="0" algn="just"/>
            <a:r>
              <a:rPr lang="ca-ES" sz="4800" dirty="0"/>
              <a:t>Promoure l’aprenentatge significatiu </a:t>
            </a:r>
          </a:p>
          <a:p>
            <a:pPr lvl="0" algn="just"/>
            <a:r>
              <a:rPr lang="ca-ES" sz="4800" dirty="0"/>
              <a:t>Adquirir compromís ètic  aportant imatges pròpies  de llicència lliure</a:t>
            </a:r>
          </a:p>
          <a:p>
            <a:pPr lvl="0" algn="just"/>
            <a:r>
              <a:rPr lang="ca-ES" sz="4800" dirty="0"/>
              <a:t>Estimular la capacitat de síntesi escrita i de visions globals integradores </a:t>
            </a:r>
          </a:p>
          <a:p>
            <a:pPr lvl="0" algn="just"/>
            <a:r>
              <a:rPr lang="ca-ES" sz="4800" dirty="0"/>
              <a:t>Crear per part dels estudiants  recursos docents en obert útils per a propers cursos.</a:t>
            </a:r>
          </a:p>
          <a:p>
            <a:pPr lvl="0" algn="just"/>
            <a:r>
              <a:rPr lang="ca-ES" sz="4800" dirty="0"/>
              <a:t>Conscienciar als estudiants de la utilitat social de </a:t>
            </a:r>
            <a:r>
              <a:rPr lang="ca-ES" sz="4800" dirty="0" err="1"/>
              <a:t>l’ApS</a:t>
            </a:r>
            <a:r>
              <a:rPr lang="ca-ES" sz="4800" dirty="0"/>
              <a:t>.</a:t>
            </a:r>
          </a:p>
          <a:p>
            <a:pPr lvl="0" algn="just"/>
            <a:r>
              <a:rPr lang="ca-ES" sz="4800" dirty="0"/>
              <a:t>Ambientalitzar les assignatures de Botànica  d’acord amb el Pla de sostenibilitat de la UB i formar en sostenibilitat i valorització de la biodiversitat en Ciències  de la Salut</a:t>
            </a:r>
          </a:p>
          <a:p>
            <a:pPr lvl="0" algn="just"/>
            <a:r>
              <a:rPr lang="ca-ES" sz="4800" dirty="0"/>
              <a:t>Promocionar el coneixement del jardí com a recurs docent i facilitar el seu ús a d’altres assignatures del Centre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5A01A60-CD46-0C45-A7EF-51757EDA5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74" y="389460"/>
            <a:ext cx="2553711" cy="5872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FD88A78-B90F-0F4A-8CD8-1967633B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5" y="263525"/>
            <a:ext cx="1368116" cy="8480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38E20E-2790-1242-ADDE-51400EA0DC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6"/>
          <a:stretch/>
        </p:blipFill>
        <p:spPr>
          <a:xfrm>
            <a:off x="3472164" y="366797"/>
            <a:ext cx="1287181" cy="3224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C01D45-679B-5F46-B72C-69337C9A6E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>
          <a:xfrm>
            <a:off x="1970557" y="381198"/>
            <a:ext cx="1287181" cy="64701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3C0C37C-3C57-4A57-8782-E6B2174E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9015" y="26581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2049" name="Imagen 7" descr="http://gibaf.org/wp-content/uploads/2018/10/20181025_114049-300x169.jpg">
            <a:hlinkClick r:id="rId6"/>
            <a:extLst>
              <a:ext uri="{FF2B5EF4-FFF2-40B4-BE49-F238E27FC236}">
                <a16:creationId xmlns:a16="http://schemas.microsoft.com/office/drawing/2014/main" id="{D6F8CB2E-7A48-43DE-9A15-1D0A7F11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64" y="389215"/>
            <a:ext cx="3583085" cy="20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7C4EC26-3C55-4D2C-9E00-A82028E83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284" y="2475843"/>
            <a:ext cx="379623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ca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Presentació de les monografies de plantes del Jardí (alumnes de </a:t>
            </a:r>
            <a:r>
              <a:rPr kumimoji="0" lang="ca-ES" altLang="ca-ES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a-ES" altLang="ca-ES" b="1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Plantes Medicinals, </a:t>
            </a:r>
            <a:r>
              <a:rPr kumimoji="0" lang="ca-ES" altLang="ca-ES" b="1" i="0" u="none" strike="noStrike" cap="none" normalizeH="0" baseline="0" dirty="0" err="1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Etnobotànica</a:t>
            </a:r>
            <a:r>
              <a:rPr kumimoji="0" lang="ca-ES" altLang="ca-ES" b="1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ca-ES" altLang="ca-ES" b="1" i="0" u="none" strike="noStrike" cap="none" normalizeH="0" baseline="0" dirty="0" err="1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Bioprospecció</a:t>
            </a:r>
            <a:r>
              <a:rPr kumimoji="0" lang="ca-ES" altLang="ca-ES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a-ES" altLang="ca-ES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Grau de Farmàcia) al Jardí de la Facultat de Farmàcia, al campus Pedralbes</a:t>
            </a:r>
            <a:endParaRPr kumimoji="0" lang="ca-ES" altLang="ca-E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CBED3-8470-4508-897F-DCBDCEBFFE8A}"/>
              </a:ext>
            </a:extLst>
          </p:cNvPr>
          <p:cNvSpPr/>
          <p:nvPr/>
        </p:nvSpPr>
        <p:spPr>
          <a:xfrm>
            <a:off x="0" y="-2754014"/>
            <a:ext cx="4572000" cy="7731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del glossari de </a:t>
            </a:r>
            <a:r>
              <a:rPr lang="ca-E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Botànica farmacèutica 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construït pels estudiants de l’assignatura (Grau de Farmàcia) amb fotografies pròpies</a:t>
            </a: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DBAFF518-FAE6-41C5-A1E3-701F9FA7A87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4" y="263525"/>
            <a:ext cx="4894107" cy="3413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949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5A01A60-CD46-0C45-A7EF-51757EDA5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74" y="389460"/>
            <a:ext cx="2553711" cy="5872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FD88A78-B90F-0F4A-8CD8-1967633B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5" y="263525"/>
            <a:ext cx="1368116" cy="8480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38E20E-2790-1242-ADDE-51400EA0DC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6"/>
          <a:stretch/>
        </p:blipFill>
        <p:spPr>
          <a:xfrm>
            <a:off x="3472164" y="366797"/>
            <a:ext cx="1287181" cy="3224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C01D45-679B-5F46-B72C-69337C9A6E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>
          <a:xfrm>
            <a:off x="1970557" y="381198"/>
            <a:ext cx="1287181" cy="647015"/>
          </a:xfrm>
          <a:prstGeom prst="rect">
            <a:avLst/>
          </a:prstGeom>
        </p:spPr>
      </p:pic>
      <p:pic>
        <p:nvPicPr>
          <p:cNvPr id="2" name="Mitjans en línia 1" title="Vídeo Jardí de la Facultat de Farmàcia i Ciències de l'Alimentació (campus de Pedralbes)">
            <a:hlinkClick r:id="" action="ppaction://media"/>
            <a:extLst>
              <a:ext uri="{FF2B5EF4-FFF2-40B4-BE49-F238E27FC236}">
                <a16:creationId xmlns:a16="http://schemas.microsoft.com/office/drawing/2014/main" id="{F1409E25-6589-420B-96EA-DEE84748F5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78927" y="1265486"/>
            <a:ext cx="6586145" cy="37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>
            <a:extLst>
              <a:ext uri="{FF2B5EF4-FFF2-40B4-BE49-F238E27FC236}">
                <a16:creationId xmlns:a16="http://schemas.microsoft.com/office/drawing/2014/main" id="{71D99A6E-97F2-468C-AE0D-61A0C5A8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90" y="1111532"/>
            <a:ext cx="4168150" cy="3134471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27C16076-EBEA-4D56-B082-351F0B713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15" y="1296198"/>
            <a:ext cx="2837344" cy="2071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5A01A60-CD46-0C45-A7EF-51757EDA5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74" y="389460"/>
            <a:ext cx="2553711" cy="5872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FD88A78-B90F-0F4A-8CD8-1967633BC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5" y="263525"/>
            <a:ext cx="1368116" cy="8480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38E20E-2790-1242-ADDE-51400EA0DC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6"/>
          <a:stretch/>
        </p:blipFill>
        <p:spPr>
          <a:xfrm>
            <a:off x="3472164" y="366797"/>
            <a:ext cx="1287181" cy="3224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C01D45-679B-5F46-B72C-69337C9A6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>
          <a:xfrm>
            <a:off x="1970557" y="381198"/>
            <a:ext cx="1287181" cy="6470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7E671C-5C0E-4CB7-B954-4C1A6E69B5C1}"/>
              </a:ext>
            </a:extLst>
          </p:cNvPr>
          <p:cNvSpPr/>
          <p:nvPr/>
        </p:nvSpPr>
        <p:spPr>
          <a:xfrm>
            <a:off x="175437" y="3450729"/>
            <a:ext cx="8523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latin typeface="+mj-lt"/>
              </a:rPr>
              <a:t>Carles </a:t>
            </a:r>
            <a:r>
              <a:rPr lang="ca-ES" b="1" dirty="0" err="1">
                <a:latin typeface="+mj-lt"/>
              </a:rPr>
              <a:t>Benedí</a:t>
            </a:r>
            <a:r>
              <a:rPr lang="ca-ES" b="1" dirty="0">
                <a:latin typeface="+mj-lt"/>
              </a:rPr>
              <a:t>, Maria Bosch, Joan Simon, Cèsar Blanché</a:t>
            </a:r>
          </a:p>
          <a:p>
            <a:r>
              <a:rPr lang="ca-ES" dirty="0">
                <a:latin typeface="+mj-lt"/>
              </a:rPr>
              <a:t>Laboratori de Botànica, Facultat de Farmàcia i Ciències de l’Alimentació</a:t>
            </a:r>
          </a:p>
          <a:p>
            <a:r>
              <a:rPr lang="ca-ES" dirty="0">
                <a:latin typeface="+mj-lt"/>
              </a:rPr>
              <a:t>Universitat de Barcelona</a:t>
            </a:r>
          </a:p>
          <a:p>
            <a:endParaRPr lang="ca-ES" b="1" dirty="0">
              <a:latin typeface="+mj-lt"/>
            </a:endParaRPr>
          </a:p>
          <a:p>
            <a:r>
              <a:rPr lang="ca-ES" sz="3200" b="1" dirty="0">
                <a:latin typeface="+mj-lt"/>
              </a:rPr>
              <a:t>www.gibaf.org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6CFB25FD-8260-41DC-B56B-8BFED2ADA34A}"/>
              </a:ext>
            </a:extLst>
          </p:cNvPr>
          <p:cNvSpPr txBox="1"/>
          <p:nvPr/>
        </p:nvSpPr>
        <p:spPr>
          <a:xfrm flipH="1">
            <a:off x="6120454" y="926866"/>
            <a:ext cx="32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SO 2.2     29 de juny de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DDC8-C9B5-4519-BA52-8ABACD1111E5}"/>
              </a:ext>
            </a:extLst>
          </p:cNvPr>
          <p:cNvSpPr/>
          <p:nvPr/>
        </p:nvSpPr>
        <p:spPr>
          <a:xfrm>
            <a:off x="6541428" y="4835723"/>
            <a:ext cx="2602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 RIMDA 2018PID-UB/034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746454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4F99FD8CD0F9498F945E315CCAE7D1" ma:contentTypeVersion="13" ma:contentTypeDescription="Crear nuevo documento." ma:contentTypeScope="" ma:versionID="0c9d485723b6553faf4d3fb62440363b">
  <xsd:schema xmlns:xsd="http://www.w3.org/2001/XMLSchema" xmlns:xs="http://www.w3.org/2001/XMLSchema" xmlns:p="http://schemas.microsoft.com/office/2006/metadata/properties" xmlns:ns3="2cfbef3c-0b66-43d7-968e-592f7f089ae9" xmlns:ns4="2c066835-c7ba-4e3d-ac3f-8fbed91ab74c" targetNamespace="http://schemas.microsoft.com/office/2006/metadata/properties" ma:root="true" ma:fieldsID="1436e6fb63c0651b1c74e79c8a6e5a96" ns3:_="" ns4:_="">
    <xsd:import namespace="2cfbef3c-0b66-43d7-968e-592f7f089ae9"/>
    <xsd:import namespace="2c066835-c7ba-4e3d-ac3f-8fbed91ab7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bef3c-0b66-43d7-968e-592f7f089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6835-c7ba-4e3d-ac3f-8fbed91ab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20BC28-2F52-46D8-B282-A83C5B73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bef3c-0b66-43d7-968e-592f7f089ae9"/>
    <ds:schemaRef ds:uri="2c066835-c7ba-4e3d-ac3f-8fbed91ab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12F78-9613-4FA7-9125-81FBE86F01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27E53-880E-4201-B82B-5D08462EAC5A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2cfbef3c-0b66-43d7-968e-592f7f089ae9"/>
    <ds:schemaRef ds:uri="http://schemas.microsoft.com/office/infopath/2007/PartnerControls"/>
    <ds:schemaRef ds:uri="http://schemas.openxmlformats.org/package/2006/metadata/core-properties"/>
    <ds:schemaRef ds:uri="2c066835-c7ba-4e3d-ac3f-8fbed91ab7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433</Words>
  <Application>Microsoft Office PowerPoint</Application>
  <PresentationFormat>Presentació en pantalla (16:9)</PresentationFormat>
  <Paragraphs>54</Paragraphs>
  <Slides>5</Slides>
  <Notes>1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Carles Benedi Gonzalez</cp:lastModifiedBy>
  <cp:revision>23</cp:revision>
  <dcterms:created xsi:type="dcterms:W3CDTF">2017-11-24T10:02:41Z</dcterms:created>
  <dcterms:modified xsi:type="dcterms:W3CDTF">2021-06-29T12:23:09Z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0x010100954F99FD8CD0F9498F945E315CCAE7D1</vt:lpwstr>
  </property>
</Properties>
</file>